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50C4"/>
    <a:srgbClr val="337EC4"/>
    <a:srgbClr val="86ACCF"/>
    <a:srgbClr val="F5F5F5"/>
    <a:srgbClr val="002433"/>
    <a:srgbClr val="073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627BA-1662-EF01-4261-52E263A30842}" v="2712" dt="2025-04-03T21:37:01.884"/>
    <p1510:client id="{3FC663A3-E2D9-18D3-B354-79BED5C01A0A}" v="31" dt="2025-04-05T02:03:11.953"/>
    <p1510:client id="{7181C42A-0D1E-9C3E-F7AD-66890C29B13A}" v="1717" dt="2025-04-05T02:02:06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4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2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0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1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7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7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0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9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7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35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4657" y="988309"/>
            <a:ext cx="9134475" cy="1449388"/>
          </a:xfrm>
        </p:spPr>
        <p:txBody>
          <a:bodyPr/>
          <a:lstStyle/>
          <a:p>
            <a:r>
              <a:rPr lang="en-US" sz="3900" b="1" dirty="0">
                <a:solidFill>
                  <a:srgbClr val="000000"/>
                </a:solidFill>
                <a:latin typeface="Times New Roman"/>
                <a:cs typeface="Times New Roman"/>
              </a:rPr>
              <a:t>Detecting Overlooked High Redshift Caustic Transients in </a:t>
            </a:r>
            <a:r>
              <a:rPr lang="en-US" sz="3900" b="1" dirty="0">
                <a:solidFill>
                  <a:srgbClr val="000000"/>
                </a:solidFill>
                <a:latin typeface="Times New Roman"/>
                <a:ea typeface="+mj-lt"/>
                <a:cs typeface="+mj-lt"/>
              </a:rPr>
              <a:t>MACS J0416.1-2403</a:t>
            </a:r>
            <a:endParaRPr lang="en-US" sz="39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A968F-F426-758D-EE17-41A7D6BEACE9}"/>
              </a:ext>
            </a:extLst>
          </p:cNvPr>
          <p:cNvSpPr txBox="1"/>
          <p:nvPr/>
        </p:nvSpPr>
        <p:spPr>
          <a:xfrm>
            <a:off x="2550634" y="3956762"/>
            <a:ext cx="7001874" cy="20415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School of Earth and Space Exploration at ASU 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AZSGC Symposium, ASU</a:t>
            </a:r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April 19th, 2025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pic>
        <p:nvPicPr>
          <p:cNvPr id="8" name="Picture 7" descr="A logo with a sun and rays&#10;&#10;AI-generated content may be incorrect.">
            <a:extLst>
              <a:ext uri="{FF2B5EF4-FFF2-40B4-BE49-F238E27FC236}">
                <a16:creationId xmlns:a16="http://schemas.microsoft.com/office/drawing/2014/main" id="{51C23AD0-E74F-67C4-7407-D0D5ED2DA0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</a:blip>
          <a:stretch>
            <a:fillRect/>
          </a:stretch>
        </p:blipFill>
        <p:spPr>
          <a:xfrm>
            <a:off x="5457921" y="6008099"/>
            <a:ext cx="1283947" cy="817054"/>
          </a:xfrm>
          <a:prstGeom prst="rect">
            <a:avLst/>
          </a:prstGeom>
        </p:spPr>
      </p:pic>
      <p:pic>
        <p:nvPicPr>
          <p:cNvPr id="10" name="Picture 9" descr="National Space Grant White/Transparent">
            <a:extLst>
              <a:ext uri="{FF2B5EF4-FFF2-40B4-BE49-F238E27FC236}">
                <a16:creationId xmlns:a16="http://schemas.microsoft.com/office/drawing/2014/main" id="{BF1F0627-4729-4B87-1CB1-960B837D8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425" y="5020842"/>
            <a:ext cx="1259591" cy="1652549"/>
          </a:xfrm>
          <a:prstGeom prst="rect">
            <a:avLst/>
          </a:prstGeom>
        </p:spPr>
      </p:pic>
      <p:pic>
        <p:nvPicPr>
          <p:cNvPr id="5" name="Picture 4" descr="NASA Insignia Black No Background">
            <a:extLst>
              <a:ext uri="{FF2B5EF4-FFF2-40B4-BE49-F238E27FC236}">
                <a16:creationId xmlns:a16="http://schemas.microsoft.com/office/drawing/2014/main" id="{0239EDB1-BA3D-5F63-8847-F85F9A01B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4934368"/>
            <a:ext cx="1781175" cy="182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FD4780-89F4-60D6-1AEB-85B5F96225D6}"/>
              </a:ext>
            </a:extLst>
          </p:cNvPr>
          <p:cNvSpPr txBox="1"/>
          <p:nvPr/>
        </p:nvSpPr>
        <p:spPr>
          <a:xfrm>
            <a:off x="3553764" y="3212031"/>
            <a:ext cx="485191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Jakob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Perivolotis</a:t>
            </a:r>
            <a:endParaRPr lang="en-US" sz="2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31F086-228A-8339-ECAC-B9A239F51856}"/>
              </a:ext>
            </a:extLst>
          </p:cNvPr>
          <p:cNvSpPr txBox="1"/>
          <p:nvPr/>
        </p:nvSpPr>
        <p:spPr>
          <a:xfrm>
            <a:off x="3151479" y="3764319"/>
            <a:ext cx="579534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Times New Roman"/>
                <a:cs typeface="Times New Roman"/>
              </a:rPr>
              <a:t>Mentor: Dr. Rogier Windhorst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687EE0-9515-2AEB-A447-FB58F52B5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768" y="-87922"/>
            <a:ext cx="7565266" cy="7585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369025-0DD1-416D-E7B0-C91BB36C3205}"/>
              </a:ext>
            </a:extLst>
          </p:cNvPr>
          <p:cNvSpPr txBox="1"/>
          <p:nvPr/>
        </p:nvSpPr>
        <p:spPr>
          <a:xfrm>
            <a:off x="7588898" y="321387"/>
            <a:ext cx="4522057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swald"/>
              </a:rPr>
              <a:t>Data: </a:t>
            </a:r>
          </a:p>
          <a:p>
            <a:endParaRPr lang="en-US" sz="2800" b="1" dirty="0">
              <a:solidFill>
                <a:schemeClr val="bg1"/>
              </a:solidFill>
              <a:latin typeface="Aptos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ptos"/>
                <a:cs typeface="Times New Roman"/>
              </a:rPr>
              <a:t>MACS J0416.1-2403</a:t>
            </a:r>
            <a:r>
              <a:rPr lang="en-US" sz="2800" b="1" dirty="0">
                <a:solidFill>
                  <a:schemeClr val="bg1"/>
                </a:solidFill>
              </a:rPr>
              <a:t> </a:t>
            </a:r>
            <a:endParaRPr lang="en-US" sz="2800" b="1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Redshift = 0.396</a:t>
            </a:r>
          </a:p>
          <a:p>
            <a:pPr marL="457200" indent="-457200">
              <a:buFont typeface="Arial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8 </a:t>
            </a:r>
            <a:r>
              <a:rPr lang="en-US" sz="2800" b="1" dirty="0" err="1">
                <a:solidFill>
                  <a:schemeClr val="bg1"/>
                </a:solidFill>
              </a:rPr>
              <a:t>NIRCam</a:t>
            </a:r>
            <a:r>
              <a:rPr lang="en-US" sz="2800" b="1" dirty="0">
                <a:solidFill>
                  <a:schemeClr val="bg1"/>
                </a:solidFill>
              </a:rPr>
              <a:t> Filters from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  0.90μm to 4.43μm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Found in </a:t>
            </a:r>
            <a:r>
              <a:rPr lang="en-US" sz="2800" b="1" dirty="0" err="1">
                <a:solidFill>
                  <a:schemeClr val="bg1"/>
                </a:solidFill>
              </a:rPr>
              <a:t>MAssive</a:t>
            </a:r>
            <a:r>
              <a:rPr lang="en-US" sz="2800" b="1" dirty="0">
                <a:solidFill>
                  <a:schemeClr val="bg1"/>
                </a:solidFill>
              </a:rPr>
              <a:t> Cluster Survey (MACS)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EDB2B4-622B-83C4-12FE-6B266EAE0582}"/>
              </a:ext>
            </a:extLst>
          </p:cNvPr>
          <p:cNvSpPr txBox="1"/>
          <p:nvPr/>
        </p:nvSpPr>
        <p:spPr>
          <a:xfrm>
            <a:off x="9593855" y="6428974"/>
            <a:ext cx="1947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Jperivol@asu.edu</a:t>
            </a:r>
          </a:p>
        </p:txBody>
      </p:sp>
      <p:pic>
        <p:nvPicPr>
          <p:cNvPr id="12" name="Picture 11" descr="National Space Grant White/Transparent">
            <a:extLst>
              <a:ext uri="{FF2B5EF4-FFF2-40B4-BE49-F238E27FC236}">
                <a16:creationId xmlns:a16="http://schemas.microsoft.com/office/drawing/2014/main" id="{72C4BE3C-A82E-D6DA-1293-988B90ADF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777" y="5863634"/>
            <a:ext cx="702966" cy="8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7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6B1A08-4CBA-777D-5513-19CAE10787D0}"/>
              </a:ext>
            </a:extLst>
          </p:cNvPr>
          <p:cNvSpPr txBox="1"/>
          <p:nvPr/>
        </p:nvSpPr>
        <p:spPr>
          <a:xfrm>
            <a:off x="5009430" y="154284"/>
            <a:ext cx="1083365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Oswald"/>
              </a:rPr>
              <a:t>What are caustics?</a:t>
            </a:r>
            <a:endParaRPr lang="en-US" sz="2100">
              <a:solidFill>
                <a:schemeClr val="bg1"/>
              </a:solidFill>
            </a:endParaRPr>
          </a:p>
          <a:p>
            <a:br>
              <a:rPr lang="en-US"/>
            </a:br>
            <a:endParaRPr lang="en-US"/>
          </a:p>
        </p:txBody>
      </p:sp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CCEED672-AEE3-99AD-109A-04D89B29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6" y="-1513"/>
            <a:ext cx="4912073" cy="6697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3F70CF-C766-9B24-C0E8-0B87C04EB1F2}"/>
              </a:ext>
            </a:extLst>
          </p:cNvPr>
          <p:cNvSpPr txBox="1"/>
          <p:nvPr/>
        </p:nvSpPr>
        <p:spPr>
          <a:xfrm>
            <a:off x="1410932" y="6270742"/>
            <a:ext cx="2084916" cy="8463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i="1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Animation by Jennifer Yee</a:t>
            </a:r>
            <a:endParaRPr lang="en-US" sz="1300">
              <a:solidFill>
                <a:schemeClr val="bg1">
                  <a:lumMod val="65000"/>
                </a:schemeClr>
              </a:solidFill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4A111-FA1F-A184-7624-600CD44BD0A9}"/>
              </a:ext>
            </a:extLst>
          </p:cNvPr>
          <p:cNvSpPr txBox="1"/>
          <p:nvPr/>
        </p:nvSpPr>
        <p:spPr>
          <a:xfrm>
            <a:off x="5009571" y="751460"/>
            <a:ext cx="6725367" cy="60324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Regions in the source plane where the magnification coefficient "μ"  becomes infinite for a point source. </a:t>
            </a: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Caustics map to critical curves in the lens plane.</a:t>
            </a: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first stellar structures in the Universe.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FF43D0-2B04-D29E-613E-886F645F594E}"/>
              </a:ext>
            </a:extLst>
          </p:cNvPr>
          <p:cNvSpPr txBox="1"/>
          <p:nvPr/>
        </p:nvSpPr>
        <p:spPr>
          <a:xfrm>
            <a:off x="5104867" y="3730070"/>
            <a:ext cx="699121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Oswald"/>
              </a:rPr>
              <a:t>What are we looking for?</a:t>
            </a:r>
          </a:p>
          <a:p>
            <a:endParaRPr lang="en-US" sz="3600">
              <a:latin typeface="Oswa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821C2-A422-D664-A390-810297EDFDD0}"/>
              </a:ext>
            </a:extLst>
          </p:cNvPr>
          <p:cNvSpPr txBox="1"/>
          <p:nvPr/>
        </p:nvSpPr>
        <p:spPr>
          <a:xfrm>
            <a:off x="9593855" y="6428974"/>
            <a:ext cx="1947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Jperivol@asu.edu</a:t>
            </a:r>
          </a:p>
        </p:txBody>
      </p:sp>
      <p:pic>
        <p:nvPicPr>
          <p:cNvPr id="10" name="Picture 9" descr="National Space Grant White/Transparent">
            <a:extLst>
              <a:ext uri="{FF2B5EF4-FFF2-40B4-BE49-F238E27FC236}">
                <a16:creationId xmlns:a16="http://schemas.microsoft.com/office/drawing/2014/main" id="{C50A408C-0CD4-79D9-F595-4DAFD4916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777" y="5863634"/>
            <a:ext cx="702966" cy="8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3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1A8A2-FD70-5131-6522-4169EBE1BAE6}"/>
              </a:ext>
            </a:extLst>
          </p:cNvPr>
          <p:cNvSpPr txBox="1"/>
          <p:nvPr/>
        </p:nvSpPr>
        <p:spPr>
          <a:xfrm>
            <a:off x="346657" y="167713"/>
            <a:ext cx="55884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swald"/>
              </a:rPr>
              <a:t>Caustics and Critical Curves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51963-E25A-A927-BD10-1C7CFBA0F411}"/>
              </a:ext>
            </a:extLst>
          </p:cNvPr>
          <p:cNvSpPr txBox="1"/>
          <p:nvPr/>
        </p:nvSpPr>
        <p:spPr>
          <a:xfrm>
            <a:off x="9593855" y="6428974"/>
            <a:ext cx="1947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Jperivol@asu.edu</a:t>
            </a:r>
          </a:p>
        </p:txBody>
      </p:sp>
      <p:pic>
        <p:nvPicPr>
          <p:cNvPr id="8" name="Picture 7" descr="National Space Grant White/Transparent">
            <a:extLst>
              <a:ext uri="{FF2B5EF4-FFF2-40B4-BE49-F238E27FC236}">
                <a16:creationId xmlns:a16="http://schemas.microsoft.com/office/drawing/2014/main" id="{71C84B61-6CA8-F288-1B4A-97909AD7D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777" y="5863634"/>
            <a:ext cx="702966" cy="894486"/>
          </a:xfrm>
          <a:prstGeom prst="rect">
            <a:avLst/>
          </a:prstGeom>
        </p:spPr>
      </p:pic>
      <p:pic>
        <p:nvPicPr>
          <p:cNvPr id="2" name="Picture 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F776029-7A00-CF7A-955D-7C1F15984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527" y="61851"/>
            <a:ext cx="6176931" cy="6705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738AB-3BAF-25C0-6C7F-0E9B1F9594C1}"/>
              </a:ext>
            </a:extLst>
          </p:cNvPr>
          <p:cNvSpPr txBox="1"/>
          <p:nvPr/>
        </p:nvSpPr>
        <p:spPr>
          <a:xfrm>
            <a:off x="1771585" y="6113917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>
                <a:solidFill>
                  <a:srgbClr val="333333"/>
                </a:solidFill>
                <a:latin typeface="Arial"/>
                <a:cs typeface="Arial"/>
              </a:rPr>
              <a:t>Animation by B.S. Gaudi</a:t>
            </a:r>
            <a:endParaRPr lang="en-US"/>
          </a:p>
        </p:txBody>
      </p:sp>
      <p:pic>
        <p:nvPicPr>
          <p:cNvPr id="10" name="Picture 9" descr="A colorful lines and dots on a grey background&#10;&#10;AI-generated content may be incorrect.">
            <a:extLst>
              <a:ext uri="{FF2B5EF4-FFF2-40B4-BE49-F238E27FC236}">
                <a16:creationId xmlns:a16="http://schemas.microsoft.com/office/drawing/2014/main" id="{78C457B9-AE2F-075C-3297-CBBDCE1FC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924" y="324498"/>
            <a:ext cx="6039006" cy="5296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0A44D6-7CBF-3A55-B176-EA2715099169}"/>
              </a:ext>
            </a:extLst>
          </p:cNvPr>
          <p:cNvSpPr txBox="1"/>
          <p:nvPr/>
        </p:nvSpPr>
        <p:spPr>
          <a:xfrm>
            <a:off x="5544636" y="4508208"/>
            <a:ext cx="4407958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ea typeface="+mn-lt"/>
                <a:cs typeface="+mn-lt"/>
              </a:rPr>
              <a:t> Pink = Radial Caustic </a:t>
            </a:r>
          </a:p>
          <a:p>
            <a:pPr marL="342900" indent="-342900">
              <a:buFont typeface="Arial"/>
              <a:buChar char="•"/>
            </a:pPr>
            <a:r>
              <a:rPr lang="en-US" sz="1600" b="1" dirty="0">
                <a:ea typeface="+mn-lt"/>
                <a:cs typeface="+mn-lt"/>
              </a:rPr>
              <a:t>Red = Tangential Caustic</a:t>
            </a:r>
          </a:p>
          <a:p>
            <a:pPr marL="342900" indent="-342900">
              <a:buFont typeface="Arial"/>
              <a:buChar char="•"/>
            </a:pPr>
            <a:r>
              <a:rPr lang="en-US" sz="1600" b="1" dirty="0">
                <a:ea typeface="+mn-lt"/>
                <a:cs typeface="+mn-lt"/>
              </a:rPr>
              <a:t>Green = Radial Critical Curve</a:t>
            </a:r>
          </a:p>
          <a:p>
            <a:pPr marL="342900" indent="-342900">
              <a:buFont typeface="Arial"/>
              <a:buChar char="•"/>
            </a:pPr>
            <a:r>
              <a:rPr lang="en-US" sz="1600" b="1" dirty="0">
                <a:ea typeface="+mn-lt"/>
                <a:cs typeface="+mn-lt"/>
              </a:rPr>
              <a:t>Cyan = Tangential Critical Curve</a:t>
            </a:r>
          </a:p>
          <a:p>
            <a:pPr marL="285750" indent="-285750">
              <a:buFont typeface="Arial"/>
              <a:buChar char="•"/>
            </a:pPr>
            <a:endParaRPr lang="en-US" sz="2800">
              <a:solidFill>
                <a:srgbClr val="FFFFFF"/>
              </a:solidFill>
              <a:ea typeface="+mn-lt"/>
              <a:cs typeface="+mn-lt"/>
            </a:endParaRPr>
          </a:p>
          <a:p>
            <a:endParaRPr lang="en-US" sz="2800">
              <a:solidFill>
                <a:srgbClr val="FFFFFF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59F61-75A5-B46C-66F3-8E90115EABAA}"/>
              </a:ext>
            </a:extLst>
          </p:cNvPr>
          <p:cNvSpPr txBox="1"/>
          <p:nvPr/>
        </p:nvSpPr>
        <p:spPr>
          <a:xfrm>
            <a:off x="5546529" y="5629469"/>
            <a:ext cx="60441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Inverted color image of MACS0416's caustics and critical curves for a source at z=6</a:t>
            </a:r>
          </a:p>
        </p:txBody>
      </p:sp>
    </p:spTree>
    <p:extLst>
      <p:ext uri="{BB962C8B-B14F-4D97-AF65-F5344CB8AC3E}">
        <p14:creationId xmlns:p14="http://schemas.microsoft.com/office/powerpoint/2010/main" val="365013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3583CA-0C45-C4D4-73F9-470DFBFEB398}"/>
              </a:ext>
            </a:extLst>
          </p:cNvPr>
          <p:cNvSpPr txBox="1"/>
          <p:nvPr/>
        </p:nvSpPr>
        <p:spPr>
          <a:xfrm>
            <a:off x="-1" y="418041"/>
            <a:ext cx="58843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F1CC79-87F6-713E-B069-FA49470FE5D7}"/>
              </a:ext>
            </a:extLst>
          </p:cNvPr>
          <p:cNvSpPr txBox="1"/>
          <p:nvPr/>
        </p:nvSpPr>
        <p:spPr>
          <a:xfrm>
            <a:off x="6268311" y="914786"/>
            <a:ext cx="5740940" cy="78483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Change in apparent magnitude for μ=10^3 is  -7.5.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Change in apparent magnitude for μ=10^4 is  -10.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Ability to detect sources at cosmological distances.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rgbClr val="000000"/>
              </a:solidFill>
            </a:endParaRPr>
          </a:p>
          <a:p>
            <a:endParaRPr lang="en-US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2E0A0-6597-BC88-FC24-3DDB91428AA1}"/>
              </a:ext>
            </a:extLst>
          </p:cNvPr>
          <p:cNvSpPr txBox="1"/>
          <p:nvPr/>
        </p:nvSpPr>
        <p:spPr>
          <a:xfrm>
            <a:off x="5187341" y="6544389"/>
            <a:ext cx="18224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1F340-A6A2-7780-99DF-140D1686CCF1}"/>
              </a:ext>
            </a:extLst>
          </p:cNvPr>
          <p:cNvSpPr txBox="1"/>
          <p:nvPr/>
        </p:nvSpPr>
        <p:spPr>
          <a:xfrm>
            <a:off x="7910285" y="362857"/>
            <a:ext cx="3616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96619D-1232-ADBA-07F3-E8BFE5D6C861}"/>
              </a:ext>
            </a:extLst>
          </p:cNvPr>
          <p:cNvSpPr txBox="1"/>
          <p:nvPr/>
        </p:nvSpPr>
        <p:spPr>
          <a:xfrm>
            <a:off x="6268356" y="187475"/>
            <a:ext cx="6062737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Oswald"/>
              </a:rPr>
              <a:t>Benefits of Gravitational Lensing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2FDC1-1736-3057-1BD2-D23844A00033}"/>
              </a:ext>
            </a:extLst>
          </p:cNvPr>
          <p:cNvSpPr txBox="1"/>
          <p:nvPr/>
        </p:nvSpPr>
        <p:spPr>
          <a:xfrm>
            <a:off x="9593855" y="6428974"/>
            <a:ext cx="1947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Jperivol@asu.edu</a:t>
            </a:r>
          </a:p>
        </p:txBody>
      </p:sp>
      <p:pic>
        <p:nvPicPr>
          <p:cNvPr id="13" name="Picture 12" descr="National Space Grant White/Transparent">
            <a:extLst>
              <a:ext uri="{FF2B5EF4-FFF2-40B4-BE49-F238E27FC236}">
                <a16:creationId xmlns:a16="http://schemas.microsoft.com/office/drawing/2014/main" id="{10C42F3A-A57A-CE14-0E1E-98A4E47F4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777" y="5863634"/>
            <a:ext cx="702966" cy="894486"/>
          </a:xfrm>
          <a:prstGeom prst="rect">
            <a:avLst/>
          </a:prstGeom>
        </p:spPr>
      </p:pic>
      <p:pic>
        <p:nvPicPr>
          <p:cNvPr id="2" name="Picture 1" descr="A neon light on a purple background&#10;&#10;AI-generated content may be incorrect.">
            <a:extLst>
              <a:ext uri="{FF2B5EF4-FFF2-40B4-BE49-F238E27FC236}">
                <a16:creationId xmlns:a16="http://schemas.microsoft.com/office/drawing/2014/main" id="{D7CF13E9-7D80-7A2C-E380-C1AE14E9D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6" y="186487"/>
            <a:ext cx="5806609" cy="5712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5ECEAC-3AB9-EA16-9E60-69F9469549D1}"/>
              </a:ext>
            </a:extLst>
          </p:cNvPr>
          <p:cNvSpPr txBox="1"/>
          <p:nvPr/>
        </p:nvSpPr>
        <p:spPr>
          <a:xfrm>
            <a:off x="130587" y="5912327"/>
            <a:ext cx="58189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swald"/>
              </a:rPr>
              <a:t>Amplification map of MACS0416 for a source at z=6 derived from strong lensing model. 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99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AE2816-0952-1845-4738-7A8F4FF63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0" y="1236089"/>
            <a:ext cx="5680480" cy="5105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DC24F-81C4-3C29-3B37-0CA3167A5EBA}"/>
              </a:ext>
            </a:extLst>
          </p:cNvPr>
          <p:cNvSpPr txBox="1"/>
          <p:nvPr/>
        </p:nvSpPr>
        <p:spPr>
          <a:xfrm>
            <a:off x="435629" y="83017"/>
            <a:ext cx="52122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Oswald"/>
              </a:rPr>
              <a:t>Transient Detection Method</a:t>
            </a:r>
            <a:endParaRPr lang="en-US" sz="3600">
              <a:solidFill>
                <a:schemeClr val="bg1"/>
              </a:solidFill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BCE16-82EC-FA0C-E597-45DE6F6E63EE}"/>
              </a:ext>
            </a:extLst>
          </p:cNvPr>
          <p:cNvSpPr txBox="1"/>
          <p:nvPr/>
        </p:nvSpPr>
        <p:spPr>
          <a:xfrm>
            <a:off x="83253" y="683731"/>
            <a:ext cx="6010990" cy="1029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F356W Epoch 3 – Epoch 1 Difference image </a:t>
            </a:r>
          </a:p>
          <a:p>
            <a:br>
              <a:rPr lang="en-US" dirty="0"/>
            </a:b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6EE7C-869B-8BBA-84CA-E12556EC1AEF}"/>
              </a:ext>
            </a:extLst>
          </p:cNvPr>
          <p:cNvSpPr txBox="1"/>
          <p:nvPr/>
        </p:nvSpPr>
        <p:spPr>
          <a:xfrm>
            <a:off x="6381750" y="761999"/>
            <a:ext cx="5513916" cy="100027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Source detection done with SourceExtractor.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Each source was visually inspected to determine its validity.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Thousands of erroneous detections led to laborious visual inspection step. 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040A28-D090-B972-8F46-655E694E2C32}"/>
              </a:ext>
            </a:extLst>
          </p:cNvPr>
          <p:cNvSpPr txBox="1"/>
          <p:nvPr/>
        </p:nvSpPr>
        <p:spPr>
          <a:xfrm>
            <a:off x="9593855" y="6428974"/>
            <a:ext cx="1947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Jperivol@asu.edu</a:t>
            </a:r>
          </a:p>
        </p:txBody>
      </p:sp>
      <p:pic>
        <p:nvPicPr>
          <p:cNvPr id="9" name="Picture 8" descr="National Space Grant White/Transparent">
            <a:extLst>
              <a:ext uri="{FF2B5EF4-FFF2-40B4-BE49-F238E27FC236}">
                <a16:creationId xmlns:a16="http://schemas.microsoft.com/office/drawing/2014/main" id="{06839E33-7321-0D00-2ED6-A3AEE82CA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777" y="5863634"/>
            <a:ext cx="702966" cy="8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70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ack and white image&#10;&#10;AI-generated content may be incorrect.">
            <a:extLst>
              <a:ext uri="{FF2B5EF4-FFF2-40B4-BE49-F238E27FC236}">
                <a16:creationId xmlns:a16="http://schemas.microsoft.com/office/drawing/2014/main" id="{CAB6F235-453C-7B50-BAEC-BA6816AEA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367" y="2382277"/>
            <a:ext cx="3504699" cy="4026137"/>
          </a:xfrm>
          <a:prstGeom prst="rect">
            <a:avLst/>
          </a:prstGeom>
        </p:spPr>
      </p:pic>
      <p:pic>
        <p:nvPicPr>
          <p:cNvPr id="6" name="Picture 5" descr="A grey background with red dots and blue lines&#10;&#10;AI-generated content may be incorrect.">
            <a:extLst>
              <a:ext uri="{FF2B5EF4-FFF2-40B4-BE49-F238E27FC236}">
                <a16:creationId xmlns:a16="http://schemas.microsoft.com/office/drawing/2014/main" id="{CD86C9FD-D12B-4358-C806-7B8B5B65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977" y="2395855"/>
            <a:ext cx="3489946" cy="4011314"/>
          </a:xfrm>
          <a:prstGeom prst="rect">
            <a:avLst/>
          </a:prstGeom>
        </p:spPr>
      </p:pic>
      <p:pic>
        <p:nvPicPr>
          <p:cNvPr id="7" name="Picture 6" descr="A grey background with red dots&#10;&#10;AI-generated content may be incorrect.">
            <a:extLst>
              <a:ext uri="{FF2B5EF4-FFF2-40B4-BE49-F238E27FC236}">
                <a16:creationId xmlns:a16="http://schemas.microsoft.com/office/drawing/2014/main" id="{A5CA3982-83B7-798C-05C2-3233B8B8F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0" y="2398624"/>
            <a:ext cx="3510430" cy="4026068"/>
          </a:xfrm>
          <a:prstGeom prst="rect">
            <a:avLst/>
          </a:prstGeom>
        </p:spPr>
      </p:pic>
      <p:sp>
        <p:nvSpPr>
          <p:cNvPr id="8" name="Arrow: Left-Up 7">
            <a:extLst>
              <a:ext uri="{FF2B5EF4-FFF2-40B4-BE49-F238E27FC236}">
                <a16:creationId xmlns:a16="http://schemas.microsoft.com/office/drawing/2014/main" id="{CE1BF8A6-3EF7-D6D9-8B68-CD12BED8A157}"/>
              </a:ext>
            </a:extLst>
          </p:cNvPr>
          <p:cNvSpPr/>
          <p:nvPr/>
        </p:nvSpPr>
        <p:spPr>
          <a:xfrm rot="13560000">
            <a:off x="3202409" y="902665"/>
            <a:ext cx="1402292" cy="1386417"/>
          </a:xfrm>
          <a:prstGeom prst="lef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88439-1BA9-F95A-37C8-110290086E1E}"/>
              </a:ext>
            </a:extLst>
          </p:cNvPr>
          <p:cNvSpPr txBox="1"/>
          <p:nvPr/>
        </p:nvSpPr>
        <p:spPr>
          <a:xfrm>
            <a:off x="2381249" y="269874"/>
            <a:ext cx="401108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Validation detections</a:t>
            </a:r>
          </a:p>
          <a:p>
            <a:br>
              <a:rPr lang="en-US"/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C0560-14BE-DF48-C389-BB3EA93BDFD2}"/>
              </a:ext>
            </a:extLst>
          </p:cNvPr>
          <p:cNvSpPr txBox="1"/>
          <p:nvPr/>
        </p:nvSpPr>
        <p:spPr>
          <a:xfrm>
            <a:off x="142875" y="793750"/>
            <a:ext cx="29051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>
                <a:solidFill>
                  <a:schemeClr val="bg1"/>
                </a:solidFill>
                <a:latin typeface="Oswald"/>
              </a:rPr>
              <a:t>Detections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D8337-7348-953B-58BD-F768250CAC95}"/>
              </a:ext>
            </a:extLst>
          </p:cNvPr>
          <p:cNvSpPr txBox="1"/>
          <p:nvPr/>
        </p:nvSpPr>
        <p:spPr>
          <a:xfrm>
            <a:off x="428624" y="1920874"/>
            <a:ext cx="324379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Transient in the “</a:t>
            </a:r>
            <a:r>
              <a:rPr lang="en-US" sz="2000" err="1">
                <a:solidFill>
                  <a:schemeClr val="bg1"/>
                </a:solidFill>
                <a:ea typeface="+mn-lt"/>
                <a:cs typeface="+mn-lt"/>
              </a:rPr>
              <a:t>spock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” arc </a:t>
            </a:r>
            <a:endParaRPr lang="en-US" sz="2000">
              <a:solidFill>
                <a:schemeClr val="bg1"/>
              </a:solidFill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080F76-0CBA-AF43-E709-CB4BD31DCA8A}"/>
              </a:ext>
            </a:extLst>
          </p:cNvPr>
          <p:cNvSpPr txBox="1"/>
          <p:nvPr/>
        </p:nvSpPr>
        <p:spPr>
          <a:xfrm>
            <a:off x="4386791" y="1920875"/>
            <a:ext cx="324908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Transient dubbed “Mothra"</a:t>
            </a:r>
            <a:endParaRPr lang="en-US">
              <a:solidFill>
                <a:schemeClr val="bg1"/>
              </a:solidFill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0AD7B-990F-781E-A21D-7A7A23C2B57A}"/>
              </a:ext>
            </a:extLst>
          </p:cNvPr>
          <p:cNvSpPr txBox="1"/>
          <p:nvPr/>
        </p:nvSpPr>
        <p:spPr>
          <a:xfrm>
            <a:off x="8403167" y="1994958"/>
            <a:ext cx="24182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Potential candidate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74B22A5-826F-B462-A40D-96D1D4302016}"/>
              </a:ext>
            </a:extLst>
          </p:cNvPr>
          <p:cNvSpPr/>
          <p:nvPr/>
        </p:nvSpPr>
        <p:spPr>
          <a:xfrm>
            <a:off x="9260415" y="809624"/>
            <a:ext cx="709083" cy="111125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449DD-C21C-8029-FFC3-B4080F10F99A}"/>
              </a:ext>
            </a:extLst>
          </p:cNvPr>
          <p:cNvSpPr txBox="1"/>
          <p:nvPr/>
        </p:nvSpPr>
        <p:spPr>
          <a:xfrm>
            <a:off x="8403167" y="269875"/>
            <a:ext cx="2497667" cy="5285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New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79733-D43A-230C-AF42-6DC35A346B29}"/>
              </a:ext>
            </a:extLst>
          </p:cNvPr>
          <p:cNvSpPr txBox="1"/>
          <p:nvPr/>
        </p:nvSpPr>
        <p:spPr>
          <a:xfrm>
            <a:off x="9593855" y="6428974"/>
            <a:ext cx="1947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Jperivol@asu.edu</a:t>
            </a:r>
          </a:p>
        </p:txBody>
      </p:sp>
      <p:pic>
        <p:nvPicPr>
          <p:cNvPr id="17" name="Picture 16" descr="National Space Grant White/Transparent">
            <a:extLst>
              <a:ext uri="{FF2B5EF4-FFF2-40B4-BE49-F238E27FC236}">
                <a16:creationId xmlns:a16="http://schemas.microsoft.com/office/drawing/2014/main" id="{AE8E1B70-359D-68EE-225D-1C6E82873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5777" y="5863634"/>
            <a:ext cx="702966" cy="8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9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D357EC-E715-61D0-46E2-A300928F66F9}"/>
              </a:ext>
            </a:extLst>
          </p:cNvPr>
          <p:cNvSpPr txBox="1"/>
          <p:nvPr/>
        </p:nvSpPr>
        <p:spPr>
          <a:xfrm>
            <a:off x="6818886" y="115157"/>
            <a:ext cx="51435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Oswald"/>
              </a:rPr>
              <a:t>Conclusions, Future work, and Acknowledgments</a:t>
            </a:r>
          </a:p>
        </p:txBody>
      </p:sp>
      <p:pic>
        <p:nvPicPr>
          <p:cNvPr id="5" name="Picture 4" descr="A star in the sky&#10;&#10;AI-generated content may be incorrect.">
            <a:extLst>
              <a:ext uri="{FF2B5EF4-FFF2-40B4-BE49-F238E27FC236}">
                <a16:creationId xmlns:a16="http://schemas.microsoft.com/office/drawing/2014/main" id="{35C0934E-558D-284E-8DC4-F14C81F16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" y="-3259"/>
            <a:ext cx="6620611" cy="6862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C21054-8F37-AF8A-6077-447CB435229F}"/>
              </a:ext>
            </a:extLst>
          </p:cNvPr>
          <p:cNvSpPr txBox="1"/>
          <p:nvPr/>
        </p:nvSpPr>
        <p:spPr>
          <a:xfrm>
            <a:off x="6627460" y="1003824"/>
            <a:ext cx="5566833" cy="67710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After analyzing four difference images, no new caustic transits were detected. 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This null result constrains the expected frequency of caustic transients per cluster per year.</a:t>
            </a:r>
            <a:endParaRPr lang="en-US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</a:rPr>
              <a:t>Thank you, Professor Windhorst, ASU/NASA Space Grant, and Arizona State University.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F3A695-C253-4655-700D-687950C10B79}"/>
              </a:ext>
            </a:extLst>
          </p:cNvPr>
          <p:cNvCxnSpPr/>
          <p:nvPr/>
        </p:nvCxnSpPr>
        <p:spPr>
          <a:xfrm>
            <a:off x="6613397" y="4682527"/>
            <a:ext cx="5580751" cy="1229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6FEE93-8157-042C-464A-2AD8BEADC060}"/>
              </a:ext>
            </a:extLst>
          </p:cNvPr>
          <p:cNvSpPr txBox="1"/>
          <p:nvPr/>
        </p:nvSpPr>
        <p:spPr>
          <a:xfrm>
            <a:off x="9593855" y="6428974"/>
            <a:ext cx="1947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Jperivol@asu.edu</a:t>
            </a:r>
          </a:p>
        </p:txBody>
      </p:sp>
      <p:pic>
        <p:nvPicPr>
          <p:cNvPr id="17" name="Picture 16" descr="National Space Grant White/Transparent">
            <a:extLst>
              <a:ext uri="{FF2B5EF4-FFF2-40B4-BE49-F238E27FC236}">
                <a16:creationId xmlns:a16="http://schemas.microsoft.com/office/drawing/2014/main" id="{5F897CC4-5804-6D26-307B-3066D6846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777" y="5863634"/>
            <a:ext cx="702966" cy="8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818798-3558-9318-0BCC-1DDAC1E85E65}"/>
              </a:ext>
            </a:extLst>
          </p:cNvPr>
          <p:cNvSpPr txBox="1"/>
          <p:nvPr/>
        </p:nvSpPr>
        <p:spPr>
          <a:xfrm>
            <a:off x="9593855" y="6428974"/>
            <a:ext cx="1947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</a:rPr>
              <a:t>Jperivol@asu.edu</a:t>
            </a:r>
          </a:p>
        </p:txBody>
      </p:sp>
      <p:pic>
        <p:nvPicPr>
          <p:cNvPr id="7" name="Picture 6" descr="National Space Grant White/Transparent">
            <a:extLst>
              <a:ext uri="{FF2B5EF4-FFF2-40B4-BE49-F238E27FC236}">
                <a16:creationId xmlns:a16="http://schemas.microsoft.com/office/drawing/2014/main" id="{D5A967DD-5A91-FD07-CC09-737A51701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777" y="5863634"/>
            <a:ext cx="702966" cy="894486"/>
          </a:xfrm>
          <a:prstGeom prst="rect">
            <a:avLst/>
          </a:prstGeom>
        </p:spPr>
      </p:pic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6FBB8C1-5207-6245-BA06-6229E192C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8" y="3145691"/>
            <a:ext cx="2662383" cy="3453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455DF-E0AA-4A73-5552-6B684CAFF623}"/>
              </a:ext>
            </a:extLst>
          </p:cNvPr>
          <p:cNvSpPr txBox="1"/>
          <p:nvPr/>
        </p:nvSpPr>
        <p:spPr>
          <a:xfrm>
            <a:off x="4910667" y="1716942"/>
            <a:ext cx="2370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2951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0A5D4BDB-0C5C-4FD7-A7E8-61E417F4C8F6}"/>
</file>

<file path=customXml/itemProps2.xml><?xml version="1.0" encoding="utf-8"?>
<ds:datastoreItem xmlns:ds="http://schemas.openxmlformats.org/officeDocument/2006/customXml" ds:itemID="{06F89685-34D9-4F76-9D44-6A2336024D6B}"/>
</file>

<file path=customXml/itemProps3.xml><?xml version="1.0" encoding="utf-8"?>
<ds:datastoreItem xmlns:ds="http://schemas.openxmlformats.org/officeDocument/2006/customXml" ds:itemID="{6AEF3DF2-98CE-4690-86FB-33A25385E34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Detecting Overlooked High Redshift Caustic Transients in MACS J0416.1-2403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322</cp:revision>
  <dcterms:created xsi:type="dcterms:W3CDTF">2025-04-02T21:48:11Z</dcterms:created>
  <dcterms:modified xsi:type="dcterms:W3CDTF">2025-04-05T02:06:59Z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